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23"/>
  </p:notesMasterIdLst>
  <p:handoutMasterIdLst>
    <p:handoutMasterId r:id="rId24"/>
  </p:handoutMasterIdLst>
  <p:sldIdLst>
    <p:sldId id="684" r:id="rId7"/>
    <p:sldId id="683" r:id="rId8"/>
    <p:sldId id="735" r:id="rId9"/>
    <p:sldId id="718" r:id="rId10"/>
    <p:sldId id="717" r:id="rId11"/>
    <p:sldId id="719" r:id="rId12"/>
    <p:sldId id="729" r:id="rId13"/>
    <p:sldId id="693" r:id="rId14"/>
    <p:sldId id="660" r:id="rId15"/>
    <p:sldId id="661" r:id="rId16"/>
    <p:sldId id="663" r:id="rId17"/>
    <p:sldId id="664" r:id="rId18"/>
    <p:sldId id="666" r:id="rId19"/>
    <p:sldId id="712" r:id="rId20"/>
    <p:sldId id="709" r:id="rId21"/>
    <p:sldId id="688" r:id="rId2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4022" autoAdjust="0"/>
  </p:normalViewPr>
  <p:slideViewPr>
    <p:cSldViewPr snapToGrid="0">
      <p:cViewPr varScale="1">
        <p:scale>
          <a:sx n="99" d="100"/>
          <a:sy n="99" d="100"/>
        </p:scale>
        <p:origin x="1320"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Petabytes of data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95898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9</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10</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11</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7.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6.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5" r:id="rId23"/>
    <p:sldLayoutId id="2147484156" r:id="rId24"/>
    <p:sldLayoutId id="2147484158" r:id="rId25"/>
    <p:sldLayoutId id="2147484159" r:id="rId26"/>
    <p:sldLayoutId id="2147484160" r:id="rId27"/>
    <p:sldLayoutId id="2147484198"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microsoft.com/office/2007/relationships/hdphoto" Target="../media/hdphoto3.wdp"/><Relationship Id="rId9" Type="http://schemas.openxmlformats.org/officeDocument/2006/relationships/image" Target="../media/image44.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7.emf"/><Relationship Id="rId7" Type="http://schemas.openxmlformats.org/officeDocument/2006/relationships/image" Target="../media/image31.png"/><Relationship Id="rId12" Type="http://schemas.openxmlformats.org/officeDocument/2006/relationships/image" Target="../media/image35.png"/><Relationship Id="rId17" Type="http://schemas.microsoft.com/office/2007/relationships/hdphoto" Target="../media/hdphoto2.wdp"/><Relationship Id="rId2" Type="http://schemas.openxmlformats.org/officeDocument/2006/relationships/image" Target="../media/image26.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58.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emf"/><Relationship Id="rId15" Type="http://schemas.openxmlformats.org/officeDocument/2006/relationships/image" Target="../media/image38.png"/><Relationship Id="rId10" Type="http://schemas.microsoft.com/office/2007/relationships/hdphoto" Target="../media/hdphoto1.wdp"/><Relationship Id="rId19"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sp>
        <p:nvSpPr>
          <p:cNvPr id="23" name="Oval 22"/>
          <p:cNvSpPr/>
          <p:nvPr/>
        </p:nvSpPr>
        <p:spPr bwMode="auto">
          <a:xfrm>
            <a:off x="4141537" y="2012013"/>
            <a:ext cx="3417061" cy="3417061"/>
          </a:xfrm>
          <a:prstGeom prst="ellipse">
            <a:avLst/>
          </a:prstGeom>
          <a:solidFill>
            <a:srgbClr val="FF0000"/>
          </a:solidFill>
          <a:ln w="508000" cap="flat" cmpd="sng" algn="ctr">
            <a:solidFill>
              <a:srgbClr val="FF0000"/>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4808841" y="2666439"/>
            <a:ext cx="2065594" cy="2108172"/>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647589" y="5154457"/>
            <a:ext cx="2652615" cy="941141"/>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2-3 hours/day in </a:t>
            </a:r>
            <a:br>
              <a:rPr lang="en-US" sz="2352" kern="0" dirty="0">
                <a:solidFill>
                  <a:schemeClr val="bg1"/>
                </a:solidFill>
              </a:rPr>
            </a:br>
            <a:r>
              <a:rPr lang="en-US" sz="2352" kern="0" dirty="0">
                <a:solidFill>
                  <a:schemeClr val="bg1"/>
                </a:solidFill>
              </a:rPr>
              <a:t>Office Apps</a:t>
            </a:r>
          </a:p>
        </p:txBody>
      </p:sp>
      <p:sp>
        <p:nvSpPr>
          <p:cNvPr id="27" name="TextBox 26"/>
          <p:cNvSpPr txBox="1"/>
          <p:nvPr/>
        </p:nvSpPr>
        <p:spPr>
          <a:xfrm>
            <a:off x="8643828" y="1703398"/>
            <a:ext cx="2387102" cy="2144715"/>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Mobile Devices</a:t>
            </a:r>
          </a:p>
          <a:p>
            <a:pPr defTabSz="896203">
              <a:lnSpc>
                <a:spcPct val="90000"/>
              </a:lnSpc>
              <a:spcAft>
                <a:spcPts val="588"/>
              </a:spcAft>
              <a:defRPr/>
            </a:pPr>
            <a:r>
              <a:rPr lang="en-US" sz="2352" kern="0" dirty="0">
                <a:solidFill>
                  <a:schemeClr val="bg1"/>
                </a:solidFill>
              </a:rPr>
              <a:t>1.2B in 2014</a:t>
            </a:r>
          </a:p>
          <a:p>
            <a:pPr defTabSz="896203">
              <a:lnSpc>
                <a:spcPct val="90000"/>
              </a:lnSpc>
              <a:spcAft>
                <a:spcPts val="588"/>
              </a:spcAft>
              <a:defRPr/>
            </a:pPr>
            <a:r>
              <a:rPr lang="en-US" sz="2352" kern="0" dirty="0">
                <a:solidFill>
                  <a:schemeClr val="bg1"/>
                </a:solidFill>
              </a:rPr>
              <a:t>1.8B in 2018</a:t>
            </a:r>
          </a:p>
          <a:p>
            <a:pPr defTabSz="896203">
              <a:lnSpc>
                <a:spcPct val="90000"/>
              </a:lnSpc>
              <a:spcAft>
                <a:spcPts val="588"/>
              </a:spcAft>
              <a:defRPr/>
            </a:pPr>
            <a:r>
              <a:rPr lang="en-US" sz="2352" kern="0" dirty="0">
                <a:solidFill>
                  <a:schemeClr val="bg1"/>
                </a:solidFill>
              </a:rPr>
              <a:t/>
            </a:r>
            <a:br>
              <a:rPr lang="en-US" sz="2352" kern="0" dirty="0">
                <a:solidFill>
                  <a:schemeClr val="bg1"/>
                </a:solidFill>
              </a:rPr>
            </a:br>
            <a:endParaRPr lang="en-US" sz="2352" kern="0" dirty="0">
              <a:solidFill>
                <a:schemeClr val="bg1"/>
              </a:solidFill>
            </a:endParaRPr>
          </a:p>
        </p:txBody>
      </p:sp>
      <p:sp>
        <p:nvSpPr>
          <p:cNvPr id="28" name="Oval 27"/>
          <p:cNvSpPr/>
          <p:nvPr/>
        </p:nvSpPr>
        <p:spPr bwMode="auto">
          <a:xfrm>
            <a:off x="4097041" y="2006874"/>
            <a:ext cx="3506053" cy="3506053"/>
          </a:xfrm>
          <a:prstGeom prst="ellipse">
            <a:avLst/>
          </a:prstGeom>
          <a:solidFill>
            <a:srgbClr val="FF0000"/>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1594694" y="1493418"/>
            <a:ext cx="2963164" cy="2963164"/>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792144" y="1493418"/>
            <a:ext cx="1945723" cy="1945723"/>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69840" y="4836154"/>
            <a:ext cx="1577749" cy="1577749"/>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solidFill>
                  <a:schemeClr val="bg1"/>
                </a:solidFill>
              </a:rPr>
              <a:t>1B+</a:t>
            </a:r>
          </a:p>
        </p:txBody>
      </p:sp>
      <p:sp>
        <p:nvSpPr>
          <p:cNvPr id="248" name="Oval 247"/>
          <p:cNvSpPr/>
          <p:nvPr/>
        </p:nvSpPr>
        <p:spPr bwMode="auto">
          <a:xfrm>
            <a:off x="3407956" y="4670972"/>
            <a:ext cx="1818840" cy="1818840"/>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845851784"/>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1962</Words>
  <Application>Microsoft Office PowerPoint</Application>
  <PresentationFormat>Custom</PresentationFormat>
  <Paragraphs>232</Paragraphs>
  <Slides>16</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Consolas</vt:lpstr>
      <vt:lpstr>Segoe Pro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Office 365 Development Overview</vt:lpstr>
      <vt:lpstr>Agenda</vt:lpstr>
      <vt:lpstr>Technology journey</vt:lpstr>
      <vt:lpstr>The Opportunity </vt:lpstr>
      <vt:lpstr>Office 365 is a rich platform ripe for extending and integrating with.</vt:lpstr>
      <vt:lpstr>Vision</vt:lpstr>
      <vt:lpstr>Office 365 App Model</vt:lpstr>
      <vt:lpstr>PowerPoint Presentation</vt:lpstr>
      <vt:lpstr>PowerPoint Presentation</vt:lpstr>
      <vt:lpstr>PowerPoint Presentation</vt:lpstr>
      <vt:lpstr>Modern app development </vt:lpstr>
      <vt:lpstr>App Model Development</vt:lpstr>
      <vt:lpstr>Distribution choices</vt:lpstr>
      <vt:lpstr>Store momentum</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2015-01-12T16:08:52Z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